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6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media/image1.jpeg>
</file>

<file path=ppt/media/image2.png>
</file>

<file path=ppt/media/image3.wmf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13 Título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22" name="21 Subtítulo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s-ES" smtClean="0"/>
              <a:t>Haga clic para modificar el estilo de subtítulo del patrón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0A9F4A1-7C6F-4488-974A-4391FD4C22F6}" type="datetimeFigureOut">
              <a:rPr lang="es-ES" smtClean="0"/>
              <a:t>16/11/2016</a:t>
            </a:fld>
            <a:endParaRPr lang="es-ES"/>
          </a:p>
        </p:txBody>
      </p:sp>
      <p:sp>
        <p:nvSpPr>
          <p:cNvPr id="20" name="19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ES"/>
          </a:p>
        </p:txBody>
      </p:sp>
      <p:sp>
        <p:nvSpPr>
          <p:cNvPr id="10" name="9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BDF1814-9938-4F7E-9582-60594D728AF8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7 Elipse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8 Elipse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0A9F4A1-7C6F-4488-974A-4391FD4C22F6}" type="datetimeFigureOut">
              <a:rPr lang="es-ES" smtClean="0"/>
              <a:t>16/11/2016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BDF1814-9938-4F7E-9582-60594D728AF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0A9F4A1-7C6F-4488-974A-4391FD4C22F6}" type="datetimeFigureOut">
              <a:rPr lang="es-ES" smtClean="0"/>
              <a:t>16/11/2016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BDF1814-9938-4F7E-9582-60594D728AF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0A9F4A1-7C6F-4488-974A-4391FD4C22F6}" type="datetimeFigureOut">
              <a:rPr lang="es-ES" smtClean="0"/>
              <a:t>16/11/2016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BDF1814-9938-4F7E-9582-60594D728AF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Rectángulo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0A9F4A1-7C6F-4488-974A-4391FD4C22F6}" type="datetimeFigureOut">
              <a:rPr lang="es-ES" smtClean="0"/>
              <a:t>16/11/2016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BDF1814-9938-4F7E-9582-60594D728AF8}" type="slidenum">
              <a:rPr lang="es-ES" smtClean="0"/>
              <a:t>‹Nº›</a:t>
            </a:fld>
            <a:endParaRPr lang="es-ES"/>
          </a:p>
        </p:txBody>
      </p:sp>
      <p:sp>
        <p:nvSpPr>
          <p:cNvPr id="10" name="9 Rectángulo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7 Elipse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8 Elipse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0A9F4A1-7C6F-4488-974A-4391FD4C22F6}" type="datetimeFigureOut">
              <a:rPr lang="es-ES" smtClean="0"/>
              <a:t>16/11/2016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BDF1814-9938-4F7E-9582-60594D728AF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5" name="4 Marcador de contenido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0A9F4A1-7C6F-4488-974A-4391FD4C22F6}" type="datetimeFigureOut">
              <a:rPr lang="es-ES" smtClean="0"/>
              <a:t>16/11/2016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BDF1814-9938-4F7E-9582-60594D728AF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0A9F4A1-7C6F-4488-974A-4391FD4C22F6}" type="datetimeFigureOut">
              <a:rPr lang="es-ES" smtClean="0"/>
              <a:t>16/11/2016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BDF1814-9938-4F7E-9582-60594D728AF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Rectángulo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0A9F4A1-7C6F-4488-974A-4391FD4C22F6}" type="datetimeFigureOut">
              <a:rPr lang="es-ES" smtClean="0"/>
              <a:t>16/11/2016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BDF1814-9938-4F7E-9582-60594D728AF8}" type="slidenum">
              <a:rPr lang="es-ES" smtClean="0"/>
              <a:t>‹Nº›</a:t>
            </a:fld>
            <a:endParaRPr lang="es-ES"/>
          </a:p>
        </p:txBody>
      </p:sp>
      <p:sp>
        <p:nvSpPr>
          <p:cNvPr id="6" name="5 Rectángulo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0A9F4A1-7C6F-4488-974A-4391FD4C22F6}" type="datetimeFigureOut">
              <a:rPr lang="es-ES" smtClean="0"/>
              <a:t>16/11/2016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BDF1814-9938-4F7E-9582-60594D728AF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0A9F4A1-7C6F-4488-974A-4391FD4C22F6}" type="datetimeFigureOut">
              <a:rPr lang="es-ES" smtClean="0"/>
              <a:t>16/11/2016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BDF1814-9938-4F7E-9582-60594D728AF8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7 Rectángulo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s-ES" smtClean="0"/>
              <a:t>Haga clic en el icono para agregar una imagen</a:t>
            </a:r>
            <a:endParaRPr kumimoji="0" lang="en-US" dirty="0"/>
          </a:p>
        </p:txBody>
      </p:sp>
      <p:sp>
        <p:nvSpPr>
          <p:cNvPr id="9" name="8 Proceso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9 Proceso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Circular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7 Elipse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10 Anillo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11 Rectángulo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4 Marcador de título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9" name="8 Marcador de texto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  <a:p>
            <a:pPr lvl="1" eaLnBrk="1" latinLnBrk="0" hangingPunct="1"/>
            <a:r>
              <a:rPr kumimoji="0" lang="es-ES" smtClean="0"/>
              <a:t>Segundo nivel</a:t>
            </a:r>
          </a:p>
          <a:p>
            <a:pPr lvl="2" eaLnBrk="1" latinLnBrk="0" hangingPunct="1"/>
            <a:r>
              <a:rPr kumimoji="0" lang="es-ES" smtClean="0"/>
              <a:t>Tercer nivel</a:t>
            </a:r>
          </a:p>
          <a:p>
            <a:pPr lvl="3" eaLnBrk="1" latinLnBrk="0" hangingPunct="1"/>
            <a:r>
              <a:rPr kumimoji="0" lang="es-ES" smtClean="0"/>
              <a:t>Cuarto nivel</a:t>
            </a:r>
          </a:p>
          <a:p>
            <a:pPr lvl="4" eaLnBrk="1" latinLnBrk="0" hangingPunct="1"/>
            <a:r>
              <a:rPr kumimoji="0" lang="es-ES" smtClean="0"/>
              <a:t>Quinto nivel</a:t>
            </a:r>
            <a:endParaRPr kumimoji="0" lang="en-US"/>
          </a:p>
        </p:txBody>
      </p:sp>
      <p:sp>
        <p:nvSpPr>
          <p:cNvPr id="24" name="23 Marcador de fecha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90A9F4A1-7C6F-4488-974A-4391FD4C22F6}" type="datetimeFigureOut">
              <a:rPr lang="es-ES" smtClean="0"/>
              <a:t>16/11/2016</a:t>
            </a:fld>
            <a:endParaRPr lang="es-ES"/>
          </a:p>
        </p:txBody>
      </p:sp>
      <p:sp>
        <p:nvSpPr>
          <p:cNvPr id="10" name="9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s-ES"/>
          </a:p>
        </p:txBody>
      </p:sp>
      <p:sp>
        <p:nvSpPr>
          <p:cNvPr id="22" name="21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5BDF1814-9938-4F7E-9582-60594D728AF8}" type="slidenum">
              <a:rPr lang="es-ES" smtClean="0"/>
              <a:t>‹Nº›</a:t>
            </a:fld>
            <a:endParaRPr lang="es-ES"/>
          </a:p>
        </p:txBody>
      </p:sp>
      <p:sp>
        <p:nvSpPr>
          <p:cNvPr id="15" name="14 Rectángulo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70" r:id="rId2"/>
    <p:sldLayoutId id="2147484071" r:id="rId3"/>
    <p:sldLayoutId id="2147484072" r:id="rId4"/>
    <p:sldLayoutId id="2147484073" r:id="rId5"/>
    <p:sldLayoutId id="2147484074" r:id="rId6"/>
    <p:sldLayoutId id="2147484075" r:id="rId7"/>
    <p:sldLayoutId id="2147484076" r:id="rId8"/>
    <p:sldLayoutId id="2147484077" r:id="rId9"/>
    <p:sldLayoutId id="2147484078" r:id="rId10"/>
    <p:sldLayoutId id="2147484079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s-ES" dirty="0" smtClean="0">
                <a:latin typeface="Arial Black" pitchFamily="34" charset="0"/>
              </a:rPr>
              <a:t>DISCAPACIDAD MOTORA Y COGNITIVA</a:t>
            </a:r>
            <a:endParaRPr lang="es-ES" dirty="0">
              <a:latin typeface="Arial Black" pitchFamily="34" charset="0"/>
            </a:endParaRPr>
          </a:p>
        </p:txBody>
      </p:sp>
      <p:sp>
        <p:nvSpPr>
          <p:cNvPr id="3" name="2 Subtítulo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18072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dirty="0" smtClean="0">
                <a:solidFill>
                  <a:schemeClr val="bg1">
                    <a:lumMod val="65000"/>
                  </a:schemeClr>
                </a:solidFill>
                <a:latin typeface="BankGothic Md BT" pitchFamily="34" charset="0"/>
              </a:rPr>
              <a:t>	</a:t>
            </a:r>
            <a:r>
              <a:rPr lang="es-ES" dirty="0" smtClean="0">
                <a:solidFill>
                  <a:schemeClr val="bg1">
                    <a:lumMod val="50000"/>
                  </a:schemeClr>
                </a:solidFill>
                <a:latin typeface="BankGothic Md BT" pitchFamily="34" charset="0"/>
              </a:rPr>
              <a:t>Accesibilidad Web</a:t>
            </a:r>
          </a:p>
          <a:p>
            <a:pPr marL="0" indent="0" algn="ctr">
              <a:buNone/>
            </a:pPr>
            <a:r>
              <a:rPr lang="es-ES" dirty="0" smtClean="0">
                <a:solidFill>
                  <a:schemeClr val="bg1">
                    <a:lumMod val="50000"/>
                  </a:schemeClr>
                </a:solidFill>
                <a:latin typeface="BankGothic Md BT" pitchFamily="34" charset="0"/>
              </a:rPr>
              <a:t>	</a:t>
            </a:r>
            <a:r>
              <a:rPr lang="es-ES" sz="1400" dirty="0" smtClean="0">
                <a:solidFill>
                  <a:schemeClr val="bg1">
                    <a:lumMod val="50000"/>
                  </a:schemeClr>
                </a:solidFill>
                <a:latin typeface="BankGothic Md BT" pitchFamily="34" charset="0"/>
              </a:rPr>
              <a:t>ÁLVARO Y JOSEVI</a:t>
            </a:r>
          </a:p>
        </p:txBody>
      </p:sp>
      <p:pic>
        <p:nvPicPr>
          <p:cNvPr id="1027" name="Picture 3" descr="C:\Users\curso mañana\Desktop\EKmvmI0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39" y="2646218"/>
            <a:ext cx="4048125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448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latin typeface="Arial Black" pitchFamily="34" charset="0"/>
              </a:rPr>
              <a:t>¿Cómo usan la web?</a:t>
            </a:r>
            <a:endParaRPr lang="es-ES" dirty="0">
              <a:latin typeface="Arial Black" pitchFamily="34" charset="0"/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800" dirty="0" smtClean="0"/>
              <a:t>USUARIOS DISCAPACIDAD MOTORA:</a:t>
            </a:r>
          </a:p>
          <a:p>
            <a:pPr marL="82296" indent="0" algn="just">
              <a:buNone/>
            </a:pPr>
            <a:r>
              <a:rPr lang="es-ES" dirty="0"/>
              <a:t>	</a:t>
            </a:r>
            <a:r>
              <a:rPr lang="es-ES" sz="2800" dirty="0" smtClean="0">
                <a:solidFill>
                  <a:schemeClr val="bg1">
                    <a:lumMod val="50000"/>
                  </a:schemeClr>
                </a:solidFill>
              </a:rPr>
              <a:t>Estos usuarios con límites en su movilidad usan diferentes tipos de dispositivos adaptados según su grado de discapacidad.</a:t>
            </a:r>
          </a:p>
          <a:p>
            <a:pPr marL="82296" indent="0" algn="just">
              <a:buNone/>
            </a:pPr>
            <a:endParaRPr lang="es-ES" sz="2800" dirty="0" smtClean="0">
              <a:solidFill>
                <a:schemeClr val="bg1">
                  <a:lumMod val="50000"/>
                </a:schemeClr>
              </a:solidFill>
            </a:endParaRPr>
          </a:p>
          <a:p>
            <a:pPr algn="just"/>
            <a:r>
              <a:rPr lang="es-ES" sz="2800" dirty="0"/>
              <a:t>USUARIOS </a:t>
            </a:r>
            <a:r>
              <a:rPr lang="es-ES" sz="2800" dirty="0" smtClean="0"/>
              <a:t>DISCAPACIDAD COGNITIVA:</a:t>
            </a:r>
          </a:p>
          <a:p>
            <a:pPr marL="82296" indent="0" algn="just">
              <a:buNone/>
            </a:pPr>
            <a:r>
              <a:rPr lang="es-ES" sz="2800" dirty="0"/>
              <a:t>	</a:t>
            </a:r>
            <a:r>
              <a:rPr lang="es-ES" sz="2800" dirty="0" smtClean="0">
                <a:solidFill>
                  <a:schemeClr val="bg1">
                    <a:lumMod val="50000"/>
                  </a:schemeClr>
                </a:solidFill>
              </a:rPr>
              <a:t>Los usuarios que padecen algún tipo de discapacidad cognitiva suelen usar navegadores accesibles que simplifican el contenido de la web.</a:t>
            </a:r>
            <a:endParaRPr lang="es-ES" sz="2800" dirty="0">
              <a:solidFill>
                <a:schemeClr val="bg1">
                  <a:lumMod val="50000"/>
                </a:schemeClr>
              </a:solidFill>
            </a:endParaRPr>
          </a:p>
          <a:p>
            <a:pPr marL="82296" indent="0" algn="just">
              <a:buNone/>
            </a:pPr>
            <a:endParaRPr lang="es-ES" sz="2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616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latin typeface="Arial Black" pitchFamily="34" charset="0"/>
              </a:rPr>
              <a:t>Dispositivos:</a:t>
            </a:r>
            <a:endParaRPr lang="es-ES" dirty="0">
              <a:latin typeface="Arial Black" pitchFamily="34" charset="0"/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APUNTADORES: </a:t>
            </a:r>
          </a:p>
          <a:p>
            <a:pPr marL="82296" indent="0">
              <a:buNone/>
            </a:pPr>
            <a:r>
              <a:rPr lang="es-ES" dirty="0" smtClean="0"/>
              <a:t>	 </a:t>
            </a:r>
            <a:r>
              <a:rPr lang="es-ES" sz="2800" dirty="0" smtClean="0">
                <a:solidFill>
                  <a:schemeClr val="bg1">
                    <a:lumMod val="50000"/>
                  </a:schemeClr>
                </a:solidFill>
              </a:rPr>
              <a:t>Apropiado para usuarios con parálisis cerebral o pérdida de movilidad en las extremidades.</a:t>
            </a:r>
          </a:p>
          <a:p>
            <a:pPr marL="82296" indent="0">
              <a:buNone/>
            </a:pPr>
            <a:endParaRPr lang="es-ES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" name="Picture 2" descr="C:\Users\curso mañana\Desktop\accu-poin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3645024"/>
            <a:ext cx="2664296" cy="266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5 Objeto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8166430"/>
              </p:ext>
            </p:extLst>
          </p:nvPr>
        </p:nvGraphicFramePr>
        <p:xfrm>
          <a:off x="6156176" y="5445224"/>
          <a:ext cx="22606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Objeto empaquetador del shell" showAsIcon="1" r:id="rId4" imgW="2261160" imgH="685800" progId="Package">
                  <p:embed/>
                </p:oleObj>
              </mc:Choice>
              <mc:Fallback>
                <p:oleObj name="Objeto empaquetador del shell" showAsIcon="1" r:id="rId4" imgW="2261160" imgH="685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56176" y="5445224"/>
                        <a:ext cx="2260600" cy="68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34137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435608" y="188640"/>
            <a:ext cx="7498080" cy="6059760"/>
          </a:xfrm>
        </p:spPr>
        <p:txBody>
          <a:bodyPr/>
          <a:lstStyle/>
          <a:p>
            <a:r>
              <a:rPr lang="es-ES" dirty="0" smtClean="0"/>
              <a:t>CONMUTADORES:</a:t>
            </a:r>
          </a:p>
          <a:p>
            <a:pPr marL="82296" indent="0" algn="just">
              <a:buNone/>
            </a:pPr>
            <a:r>
              <a:rPr lang="es-ES" dirty="0" smtClean="0"/>
              <a:t>	</a:t>
            </a:r>
            <a:r>
              <a:rPr lang="es-ES" sz="2800" dirty="0" smtClean="0">
                <a:solidFill>
                  <a:schemeClr val="bg1">
                    <a:lumMod val="50000"/>
                  </a:schemeClr>
                </a:solidFill>
              </a:rPr>
              <a:t>Apropiados para usuarios con discapacidad motora y pérdida de movimiento, estos conmutadores son sensibles al movimiento,  aire y presión. </a:t>
            </a:r>
          </a:p>
          <a:p>
            <a:pPr marL="82296" indent="0" algn="just">
              <a:buNone/>
            </a:pPr>
            <a:endParaRPr lang="es-ES" dirty="0">
              <a:solidFill>
                <a:schemeClr val="bg1">
                  <a:lumMod val="50000"/>
                </a:schemeClr>
              </a:solidFill>
            </a:endParaRPr>
          </a:p>
          <a:p>
            <a:pPr marL="82296" indent="0" algn="just">
              <a:buNone/>
            </a:pPr>
            <a:endParaRPr lang="es-ES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82296" indent="0" algn="just">
              <a:buNone/>
            </a:pPr>
            <a:endParaRPr lang="es-ES" dirty="0">
              <a:solidFill>
                <a:schemeClr val="bg1">
                  <a:lumMod val="50000"/>
                </a:schemeClr>
              </a:solidFill>
            </a:endParaRPr>
          </a:p>
          <a:p>
            <a:pPr marL="82296" indent="0" algn="just">
              <a:buNone/>
            </a:pPr>
            <a:endParaRPr lang="es-ES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82296" indent="0" algn="just">
              <a:buNone/>
            </a:pPr>
            <a:endParaRPr lang="es-ES" dirty="0">
              <a:solidFill>
                <a:schemeClr val="bg1">
                  <a:lumMod val="50000"/>
                </a:schemeClr>
              </a:solidFill>
            </a:endParaRPr>
          </a:p>
          <a:p>
            <a:pPr marL="82296" indent="0" algn="just">
              <a:buNone/>
            </a:pPr>
            <a:endParaRPr lang="es-ES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2053" name="Picture 5" descr="C:\Users\curso mañana\Desktop\sip-puff-switc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0475" y="2780928"/>
            <a:ext cx="3937372" cy="3937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:\Users\curso mañana\Desktop\grip_puff-latch-timer-switch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3142630"/>
            <a:ext cx="3213968" cy="3213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1860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255008" y="260648"/>
            <a:ext cx="7498080" cy="5987752"/>
          </a:xfrm>
        </p:spPr>
        <p:txBody>
          <a:bodyPr/>
          <a:lstStyle/>
          <a:p>
            <a:r>
              <a:rPr lang="es-ES" dirty="0" smtClean="0"/>
              <a:t>TECLADOS ACCESIBLES:</a:t>
            </a:r>
          </a:p>
          <a:p>
            <a:pPr marL="82296" indent="0" algn="just">
              <a:buNone/>
            </a:pPr>
            <a:r>
              <a:rPr lang="es-ES" dirty="0"/>
              <a:t>	</a:t>
            </a:r>
            <a:r>
              <a:rPr lang="es-ES" sz="2800" dirty="0" smtClean="0">
                <a:solidFill>
                  <a:schemeClr val="bg1">
                    <a:lumMod val="50000"/>
                  </a:schemeClr>
                </a:solidFill>
              </a:rPr>
              <a:t>Son teclados especiales para usuarios con movilidad reducida, hay muchos tipos, dependiendo de las necesidades del usuario.</a:t>
            </a:r>
            <a:endParaRPr lang="es-ES"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074" name="Picture 2" descr="C:\Users\curso mañana\Desktop\maltron-expanded-keyboard-p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2551457"/>
            <a:ext cx="3445718" cy="2343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curso mañana\Desktop\maltron-righthand-keyboard1m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3573016"/>
            <a:ext cx="3672408" cy="2842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575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435608" y="188640"/>
            <a:ext cx="7498080" cy="6059760"/>
          </a:xfrm>
        </p:spPr>
        <p:txBody>
          <a:bodyPr/>
          <a:lstStyle/>
          <a:p>
            <a:r>
              <a:rPr lang="es-ES" dirty="0" smtClean="0"/>
              <a:t>WEBCAMS Y CONTROL POR VOZ:</a:t>
            </a:r>
          </a:p>
          <a:p>
            <a:pPr marL="82296" indent="0" algn="just">
              <a:buNone/>
            </a:pPr>
            <a:r>
              <a:rPr lang="es-ES" dirty="0"/>
              <a:t>	</a:t>
            </a:r>
            <a:r>
              <a:rPr lang="es-ES" sz="2800" dirty="0" smtClean="0">
                <a:solidFill>
                  <a:schemeClr val="bg1">
                    <a:lumMod val="50000"/>
                  </a:schemeClr>
                </a:solidFill>
              </a:rPr>
              <a:t>La webcam accesible es un ratón facial para usuarios con discapacidades severas, también existe el control por voz en el que Google ya ha sacado para los </a:t>
            </a:r>
            <a:r>
              <a:rPr lang="es-ES" sz="2800" dirty="0" err="1" smtClean="0">
                <a:solidFill>
                  <a:schemeClr val="bg1">
                    <a:lumMod val="50000"/>
                  </a:schemeClr>
                </a:solidFill>
              </a:rPr>
              <a:t>smartphones</a:t>
            </a:r>
            <a:r>
              <a:rPr lang="es-ES" sz="28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ES" sz="2800" dirty="0" err="1" smtClean="0">
                <a:solidFill>
                  <a:schemeClr val="bg1">
                    <a:lumMod val="50000"/>
                  </a:schemeClr>
                </a:solidFill>
              </a:rPr>
              <a:t>Android</a:t>
            </a:r>
            <a:r>
              <a:rPr lang="es-ES" sz="2800" dirty="0" smtClean="0">
                <a:solidFill>
                  <a:schemeClr val="bg1">
                    <a:lumMod val="50000"/>
                  </a:schemeClr>
                </a:solidFill>
              </a:rPr>
              <a:t> un programa llamado </a:t>
            </a:r>
            <a:r>
              <a:rPr lang="es-ES" sz="2800" dirty="0" err="1" smtClean="0">
                <a:solidFill>
                  <a:schemeClr val="bg1">
                    <a:lumMod val="50000"/>
                  </a:schemeClr>
                </a:solidFill>
              </a:rPr>
              <a:t>Voice</a:t>
            </a:r>
            <a:r>
              <a:rPr lang="es-ES" sz="2800" dirty="0" smtClean="0">
                <a:solidFill>
                  <a:schemeClr val="bg1">
                    <a:lumMod val="50000"/>
                  </a:schemeClr>
                </a:solidFill>
              </a:rPr>
              <a:t> Access.</a:t>
            </a:r>
            <a:endParaRPr lang="es-ES"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098" name="Picture 2" descr="C:\Users\curso mañana\Desktop\iriscom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3356992"/>
            <a:ext cx="3672408" cy="3172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496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435608" y="332656"/>
            <a:ext cx="7498080" cy="5915744"/>
          </a:xfrm>
        </p:spPr>
        <p:txBody>
          <a:bodyPr/>
          <a:lstStyle/>
          <a:p>
            <a:r>
              <a:rPr lang="es-ES" dirty="0" smtClean="0"/>
              <a:t>NAVEGADORES ACCESIBLES:</a:t>
            </a:r>
          </a:p>
          <a:p>
            <a:pPr marL="82296" indent="0">
              <a:buNone/>
            </a:pPr>
            <a:endParaRPr lang="es-ES" dirty="0" smtClean="0"/>
          </a:p>
          <a:p>
            <a:pPr marL="82296" indent="0" algn="just">
              <a:buNone/>
            </a:pPr>
            <a:r>
              <a:rPr lang="es-ES" dirty="0"/>
              <a:t>	</a:t>
            </a:r>
            <a:r>
              <a:rPr lang="es-ES" sz="2800" dirty="0" smtClean="0">
                <a:solidFill>
                  <a:schemeClr val="bg1">
                    <a:lumMod val="50000"/>
                  </a:schemeClr>
                </a:solidFill>
              </a:rPr>
              <a:t>A parte de las técnicas de accesibilidad que debe usar el diseñador web, </a:t>
            </a:r>
            <a:r>
              <a:rPr lang="es-ES" sz="2800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s-ES" sz="2800" dirty="0" smtClean="0">
                <a:solidFill>
                  <a:schemeClr val="bg1">
                    <a:lumMod val="50000"/>
                  </a:schemeClr>
                </a:solidFill>
              </a:rPr>
              <a:t>xisten muchos navegadores accesibles que simplifican contenido o funcionan con símbolos. </a:t>
            </a:r>
            <a:r>
              <a:rPr lang="es-ES" sz="2800" u="sng" dirty="0">
                <a:solidFill>
                  <a:schemeClr val="bg1">
                    <a:lumMod val="50000"/>
                  </a:schemeClr>
                </a:solidFill>
              </a:rPr>
              <a:t>R</a:t>
            </a:r>
            <a:r>
              <a:rPr lang="es-ES" sz="2800" u="sng" dirty="0" smtClean="0">
                <a:solidFill>
                  <a:schemeClr val="bg1">
                    <a:lumMod val="50000"/>
                  </a:schemeClr>
                </a:solidFill>
              </a:rPr>
              <a:t>ecomendados</a:t>
            </a:r>
            <a:r>
              <a:rPr lang="es-ES" sz="2800" dirty="0" smtClean="0">
                <a:solidFill>
                  <a:schemeClr val="bg1">
                    <a:lumMod val="50000"/>
                  </a:schemeClr>
                </a:solidFill>
              </a:rPr>
              <a:t> para personas con discapacidad cognitiva.</a:t>
            </a:r>
            <a:endParaRPr lang="es-ES" sz="2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4917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sz="2800" dirty="0" smtClean="0">
                <a:solidFill>
                  <a:schemeClr val="bg1">
                    <a:lumMod val="50000"/>
                  </a:schemeClr>
                </a:solidFill>
              </a:rPr>
              <a:t>Establece en los formularios orden e importancia entre ellos</a:t>
            </a:r>
          </a:p>
          <a:p>
            <a:pPr marL="82296" indent="0">
              <a:buNone/>
            </a:pPr>
            <a:endParaRPr lang="es-ES" dirty="0" smtClean="0"/>
          </a:p>
          <a:p>
            <a:pPr marL="82296" indent="0">
              <a:buNone/>
            </a:pPr>
            <a:r>
              <a:rPr lang="es-ES" sz="2400" dirty="0"/>
              <a:t>&lt;</a:t>
            </a:r>
            <a:r>
              <a:rPr lang="es-ES" sz="2400" dirty="0" err="1"/>
              <a:t>form</a:t>
            </a:r>
            <a:r>
              <a:rPr lang="es-ES" sz="2400" dirty="0"/>
              <a:t>&gt; </a:t>
            </a:r>
            <a:endParaRPr lang="es-ES" sz="2400" dirty="0" smtClean="0"/>
          </a:p>
          <a:p>
            <a:pPr marL="356616" lvl="1" indent="0">
              <a:buNone/>
            </a:pPr>
            <a:r>
              <a:rPr lang="es-ES" sz="2000" dirty="0" smtClean="0"/>
              <a:t>&lt;</a:t>
            </a:r>
            <a:r>
              <a:rPr lang="es-ES" sz="2000" dirty="0"/>
              <a:t>input </a:t>
            </a:r>
            <a:r>
              <a:rPr lang="es-ES" sz="2000" dirty="0" err="1"/>
              <a:t>type</a:t>
            </a:r>
            <a:r>
              <a:rPr lang="es-ES" sz="2000" dirty="0"/>
              <a:t>="</a:t>
            </a:r>
            <a:r>
              <a:rPr lang="es-ES" sz="2000" dirty="0" err="1"/>
              <a:t>text</a:t>
            </a:r>
            <a:r>
              <a:rPr lang="es-ES" sz="2000" dirty="0"/>
              <a:t>" </a:t>
            </a:r>
            <a:r>
              <a:rPr lang="es-ES" sz="2000" dirty="0" err="1"/>
              <a:t>name</a:t>
            </a:r>
            <a:r>
              <a:rPr lang="es-ES" sz="2000" dirty="0"/>
              <a:t>=”1” id=”1” </a:t>
            </a:r>
            <a:r>
              <a:rPr lang="es-ES" sz="2000" dirty="0" err="1"/>
              <a:t>tabindex</a:t>
            </a:r>
            <a:r>
              <a:rPr lang="es-ES" sz="2000" dirty="0"/>
              <a:t>="2" /&gt; </a:t>
            </a:r>
            <a:endParaRPr lang="es-ES" sz="2000" dirty="0" smtClean="0"/>
          </a:p>
          <a:p>
            <a:pPr marL="356616" lvl="1" indent="0">
              <a:buNone/>
            </a:pPr>
            <a:r>
              <a:rPr lang="es-ES" sz="2000" dirty="0" smtClean="0"/>
              <a:t>&lt;</a:t>
            </a:r>
            <a:r>
              <a:rPr lang="es-ES" sz="2000" dirty="0"/>
              <a:t>input </a:t>
            </a:r>
            <a:r>
              <a:rPr lang="es-ES" sz="2000" dirty="0" err="1"/>
              <a:t>type</a:t>
            </a:r>
            <a:r>
              <a:rPr lang="es-ES" sz="2000" dirty="0"/>
              <a:t>="</a:t>
            </a:r>
            <a:r>
              <a:rPr lang="es-ES" sz="2000" dirty="0" err="1"/>
              <a:t>text</a:t>
            </a:r>
            <a:r>
              <a:rPr lang="es-ES" sz="2000" dirty="0"/>
              <a:t>" </a:t>
            </a:r>
            <a:r>
              <a:rPr lang="es-ES" sz="2000" dirty="0" err="1"/>
              <a:t>name</a:t>
            </a:r>
            <a:r>
              <a:rPr lang="es-ES" sz="2000" dirty="0"/>
              <a:t>=”2” id=“2” </a:t>
            </a:r>
            <a:r>
              <a:rPr lang="es-ES" sz="2000" dirty="0" err="1"/>
              <a:t>tabindex</a:t>
            </a:r>
            <a:r>
              <a:rPr lang="es-ES" sz="2000" dirty="0"/>
              <a:t>="4" /&gt; </a:t>
            </a:r>
            <a:endParaRPr lang="es-ES" sz="2000" dirty="0" smtClean="0"/>
          </a:p>
          <a:p>
            <a:pPr marL="356616" lvl="1" indent="0">
              <a:buNone/>
            </a:pPr>
            <a:r>
              <a:rPr lang="es-ES" sz="2000" dirty="0" smtClean="0"/>
              <a:t>&lt;</a:t>
            </a:r>
            <a:r>
              <a:rPr lang="es-ES" sz="2000" dirty="0"/>
              <a:t>input </a:t>
            </a:r>
            <a:r>
              <a:rPr lang="es-ES" sz="2000" dirty="0" err="1"/>
              <a:t>type</a:t>
            </a:r>
            <a:r>
              <a:rPr lang="es-ES" sz="2000" dirty="0"/>
              <a:t>="</a:t>
            </a:r>
            <a:r>
              <a:rPr lang="es-ES" sz="2000" dirty="0" err="1"/>
              <a:t>text</a:t>
            </a:r>
            <a:r>
              <a:rPr lang="es-ES" sz="2000" dirty="0"/>
              <a:t>" </a:t>
            </a:r>
            <a:r>
              <a:rPr lang="es-ES" sz="2000" dirty="0" err="1"/>
              <a:t>name</a:t>
            </a:r>
            <a:r>
              <a:rPr lang="es-ES" sz="2000" dirty="0"/>
              <a:t>=”3” id=”3” </a:t>
            </a:r>
            <a:r>
              <a:rPr lang="es-ES" sz="2000" dirty="0" err="1"/>
              <a:t>tabindex</a:t>
            </a:r>
            <a:r>
              <a:rPr lang="es-ES" sz="2000" dirty="0"/>
              <a:t>="1" /&gt; </a:t>
            </a:r>
            <a:endParaRPr lang="es-ES" sz="2000" dirty="0" smtClean="0"/>
          </a:p>
          <a:p>
            <a:pPr marL="356616" lvl="1" indent="0">
              <a:buNone/>
            </a:pPr>
            <a:r>
              <a:rPr lang="es-ES" sz="2000" dirty="0" smtClean="0"/>
              <a:t>&lt;</a:t>
            </a:r>
            <a:r>
              <a:rPr lang="es-ES" sz="2000" dirty="0"/>
              <a:t>input </a:t>
            </a:r>
            <a:r>
              <a:rPr lang="es-ES" sz="2000" dirty="0" err="1"/>
              <a:t>type</a:t>
            </a:r>
            <a:r>
              <a:rPr lang="es-ES" sz="2000" dirty="0"/>
              <a:t>="</a:t>
            </a:r>
            <a:r>
              <a:rPr lang="es-ES" sz="2000" dirty="0" err="1"/>
              <a:t>text</a:t>
            </a:r>
            <a:r>
              <a:rPr lang="es-ES" sz="2000" dirty="0"/>
              <a:t>" </a:t>
            </a:r>
            <a:r>
              <a:rPr lang="es-ES" sz="2000" dirty="0" err="1"/>
              <a:t>name</a:t>
            </a:r>
            <a:r>
              <a:rPr lang="es-ES" sz="2000" dirty="0"/>
              <a:t>=”4” id=”4” </a:t>
            </a:r>
            <a:r>
              <a:rPr lang="es-ES" sz="2000" dirty="0" err="1"/>
              <a:t>tabindex</a:t>
            </a:r>
            <a:r>
              <a:rPr lang="es-ES" sz="2000" dirty="0"/>
              <a:t>="3" /&gt; </a:t>
            </a:r>
            <a:endParaRPr lang="es-ES" sz="2000" dirty="0" smtClean="0"/>
          </a:p>
          <a:p>
            <a:pPr marL="82296" indent="0">
              <a:buNone/>
            </a:pPr>
            <a:r>
              <a:rPr lang="es-ES" sz="2400" dirty="0" smtClean="0"/>
              <a:t>&lt;/</a:t>
            </a:r>
            <a:r>
              <a:rPr lang="es-ES" sz="2400" dirty="0" err="1"/>
              <a:t>form</a:t>
            </a:r>
            <a:r>
              <a:rPr lang="es-ES" sz="2400" dirty="0"/>
              <a:t>&gt;</a:t>
            </a:r>
          </a:p>
        </p:txBody>
      </p:sp>
      <p:sp>
        <p:nvSpPr>
          <p:cNvPr id="4" name="1 Título"/>
          <p:cNvSpPr txBox="1">
            <a:spLocks/>
          </p:cNvSpPr>
          <p:nvPr/>
        </p:nvSpPr>
        <p:spPr>
          <a:xfrm>
            <a:off x="2483768" y="322156"/>
            <a:ext cx="4968552" cy="1143000"/>
          </a:xfrm>
          <a:prstGeom prst="rect">
            <a:avLst/>
          </a:prstGeom>
        </p:spPr>
        <p:txBody>
          <a:bodyPr anchor="ctr">
            <a:normAutofit fontScale="925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300" kern="1200"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lang="es-ES" dirty="0" smtClean="0">
                <a:latin typeface="Arial Black" pitchFamily="34" charset="0"/>
              </a:rPr>
              <a:t>Diseño web – </a:t>
            </a:r>
            <a:r>
              <a:rPr lang="es-ES" dirty="0" err="1" smtClean="0">
                <a:latin typeface="Arial Black" pitchFamily="34" charset="0"/>
              </a:rPr>
              <a:t>Tabindex</a:t>
            </a:r>
            <a:endParaRPr lang="es-ES" dirty="0" smtClean="0">
              <a:latin typeface="Arial Black" pitchFamily="34" charset="0"/>
            </a:endParaRPr>
          </a:p>
          <a:p>
            <a:endParaRPr lang="es-ES" dirty="0" smtClean="0"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6107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s-ES" b="1" dirty="0" smtClean="0">
                <a:latin typeface="Arial Black" pitchFamily="34" charset="0"/>
              </a:rPr>
              <a:t>Diseño web –</a:t>
            </a:r>
            <a:br>
              <a:rPr lang="es-ES" b="1" dirty="0" smtClean="0">
                <a:latin typeface="Arial Black" pitchFamily="34" charset="0"/>
              </a:rPr>
            </a:br>
            <a:r>
              <a:rPr lang="es-ES" b="1" dirty="0" smtClean="0">
                <a:latin typeface="Arial Black" pitchFamily="34" charset="0"/>
              </a:rPr>
              <a:t>atributo </a:t>
            </a:r>
            <a:r>
              <a:rPr lang="es-ES" b="1" dirty="0">
                <a:latin typeface="Arial Black" pitchFamily="34" charset="0"/>
              </a:rPr>
              <a:t>“</a:t>
            </a:r>
            <a:r>
              <a:rPr lang="es-ES" b="1" dirty="0" err="1">
                <a:latin typeface="Arial Black" pitchFamily="34" charset="0"/>
              </a:rPr>
              <a:t>accesskey</a:t>
            </a:r>
            <a:r>
              <a:rPr lang="es-ES" b="1" dirty="0" smtClean="0">
                <a:latin typeface="Arial Black" pitchFamily="34" charset="0"/>
              </a:rPr>
              <a:t>”</a:t>
            </a:r>
            <a:r>
              <a:rPr lang="es-ES" b="1" dirty="0" smtClean="0"/>
              <a:t/>
            </a:r>
            <a:br>
              <a:rPr lang="es-ES" b="1" dirty="0" smtClean="0"/>
            </a:b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82296" indent="0">
              <a:buNone/>
            </a:pPr>
            <a:r>
              <a:rPr lang="en-US" sz="2800" dirty="0"/>
              <a:t>&lt;label&gt;</a:t>
            </a:r>
            <a:r>
              <a:rPr lang="en-US" sz="2800" dirty="0" err="1"/>
              <a:t>Buscar</a:t>
            </a:r>
            <a:r>
              <a:rPr lang="en-US" sz="2800" dirty="0"/>
              <a:t>: &lt;/label</a:t>
            </a:r>
            <a:r>
              <a:rPr lang="en-US" sz="2800" dirty="0" smtClean="0"/>
              <a:t>&gt;</a:t>
            </a:r>
          </a:p>
          <a:p>
            <a:pPr marL="82296" indent="0">
              <a:buNone/>
            </a:pPr>
            <a:r>
              <a:rPr lang="en-US" sz="2800" dirty="0" smtClean="0"/>
              <a:t>&lt;</a:t>
            </a:r>
            <a:r>
              <a:rPr lang="en-US" sz="2800" dirty="0"/>
              <a:t>input type="text" name=”</a:t>
            </a:r>
            <a:r>
              <a:rPr lang="en-US" sz="2800" dirty="0" err="1"/>
              <a:t>buscar</a:t>
            </a:r>
            <a:r>
              <a:rPr lang="en-US" sz="2800" dirty="0"/>
              <a:t>” id=”</a:t>
            </a:r>
            <a:r>
              <a:rPr lang="en-US" sz="2800" dirty="0" err="1"/>
              <a:t>buscar</a:t>
            </a:r>
            <a:r>
              <a:rPr lang="en-US" sz="2800" dirty="0"/>
              <a:t>”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</a:rPr>
              <a:t>accesskey</a:t>
            </a:r>
            <a:r>
              <a:rPr lang="en-US" sz="2800" dirty="0"/>
              <a:t>="b</a:t>
            </a:r>
            <a:r>
              <a:rPr lang="en-US" sz="2800" dirty="0" smtClean="0"/>
              <a:t>"/&gt;</a:t>
            </a:r>
          </a:p>
          <a:p>
            <a:pPr marL="82296" indent="0">
              <a:buNone/>
            </a:pPr>
            <a:endParaRPr lang="en-US" sz="2800" dirty="0" smtClean="0"/>
          </a:p>
          <a:p>
            <a:pPr marL="82296" indent="0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Al pulsar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Alt+b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nos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desplaza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directamente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al campo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seleccionado</a:t>
            </a:r>
            <a:endParaRPr lang="en-US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82296" indent="0">
              <a:buNone/>
            </a:pPr>
            <a:endParaRPr lang="en-US" dirty="0"/>
          </a:p>
          <a:p>
            <a:pPr marL="82296" indent="0">
              <a:buNone/>
            </a:pPr>
            <a:r>
              <a:rPr lang="en-US" dirty="0" err="1" smtClean="0"/>
              <a:t>Dependiendo</a:t>
            </a:r>
            <a:r>
              <a:rPr lang="en-US" dirty="0" smtClean="0"/>
              <a:t> de los </a:t>
            </a:r>
            <a:r>
              <a:rPr lang="en-US" dirty="0" err="1" smtClean="0"/>
              <a:t>navegadores</a:t>
            </a:r>
            <a:r>
              <a:rPr lang="en-US" dirty="0" smtClean="0"/>
              <a:t>:</a:t>
            </a:r>
          </a:p>
          <a:p>
            <a:r>
              <a:rPr lang="es-ES" sz="2400" dirty="0"/>
              <a:t>IE, </a:t>
            </a:r>
            <a:r>
              <a:rPr lang="es-ES" sz="2400" dirty="0" err="1"/>
              <a:t>Chrome</a:t>
            </a:r>
            <a:r>
              <a:rPr lang="es-ES" sz="2400" dirty="0"/>
              <a:t>, Safari, Opera 15+: [ALT] + </a:t>
            </a:r>
            <a:r>
              <a:rPr lang="es-ES" sz="2400" i="1" dirty="0" err="1"/>
              <a:t>accesskey</a:t>
            </a:r>
            <a:endParaRPr lang="es-ES" sz="2400" dirty="0"/>
          </a:p>
          <a:p>
            <a:r>
              <a:rPr lang="es-ES" sz="2400" dirty="0"/>
              <a:t>Opera prior </a:t>
            </a:r>
            <a:r>
              <a:rPr lang="es-ES" sz="2400" dirty="0" err="1"/>
              <a:t>version</a:t>
            </a:r>
            <a:r>
              <a:rPr lang="es-ES" sz="2400" dirty="0"/>
              <a:t> 15: [SHIFT] [ESC] + </a:t>
            </a:r>
            <a:r>
              <a:rPr lang="es-ES" sz="2400" i="1" dirty="0" err="1"/>
              <a:t>accesskey</a:t>
            </a:r>
            <a:endParaRPr lang="es-ES" sz="2400" dirty="0"/>
          </a:p>
          <a:p>
            <a:r>
              <a:rPr lang="es-ES" sz="2400" dirty="0"/>
              <a:t>Firefox: [ALT] [SHIFT] + </a:t>
            </a:r>
            <a:r>
              <a:rPr lang="es-ES" sz="2400" i="1" dirty="0" err="1"/>
              <a:t>accesskey</a:t>
            </a:r>
            <a:endParaRPr lang="es-ES" sz="2400" dirty="0"/>
          </a:p>
          <a:p>
            <a:pPr marL="82296" indent="0">
              <a:buNone/>
            </a:pPr>
            <a:endParaRPr lang="en-US" dirty="0"/>
          </a:p>
          <a:p>
            <a:pPr marL="82296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56386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io">
  <a:themeElements>
    <a:clrScheme name="Solsticio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io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lsticio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87</TotalTime>
  <Words>205</Words>
  <Application>Microsoft Office PowerPoint</Application>
  <PresentationFormat>Presentación en pantalla (4:3)</PresentationFormat>
  <Paragraphs>44</Paragraphs>
  <Slides>9</Slides>
  <Notes>0</Notes>
  <HiddenSlides>0</HiddenSlides>
  <MMClips>0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1" baseType="lpstr">
      <vt:lpstr>Solsticio</vt:lpstr>
      <vt:lpstr>Paquete</vt:lpstr>
      <vt:lpstr>DISCAPACIDAD MOTORA Y COGNITIVA</vt:lpstr>
      <vt:lpstr>¿Cómo usan la web?</vt:lpstr>
      <vt:lpstr>Dispositivos: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Diseño web – atributo “accesskey”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Discapacidad motora y cognitiva</dc:title>
  <dc:creator>curso mañana</dc:creator>
  <cp:lastModifiedBy>curso mañana</cp:lastModifiedBy>
  <cp:revision>12</cp:revision>
  <dcterms:created xsi:type="dcterms:W3CDTF">2016-11-16T08:23:21Z</dcterms:created>
  <dcterms:modified xsi:type="dcterms:W3CDTF">2016-11-16T09:58:04Z</dcterms:modified>
</cp:coreProperties>
</file>

<file path=docProps/thumbnail.jpeg>
</file>